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2000" cy="6858000"/>
  <p:notesSz cx="6858000" cy="12192000"/>
  <p:embeddedFontLst>
    <p:embeddedFont>
      <p:font typeface="MiSans" charset="-122" pitchFamily="34"/>
      <p:regular r:id="rId2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1.png"/><Relationship Id="rId3" Type="http://schemas.openxmlformats.org/officeDocument/2006/relationships/image" Target="../media/image-1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eg"/><Relationship Id="rId2" Type="http://schemas.openxmlformats.org/officeDocument/2006/relationships/image" Target="../media/image-15-2.jpeg"/><Relationship Id="rId3" Type="http://schemas.openxmlformats.org/officeDocument/2006/relationships/image" Target="../media/image-15-3.jpeg"/><Relationship Id="rId4" Type="http://schemas.openxmlformats.org/officeDocument/2006/relationships/image" Target="../media/image-1-1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1.png"/><Relationship Id="rId3" Type="http://schemas.openxmlformats.org/officeDocument/2006/relationships/image" Target="../media/image-2-1.png"/><Relationship Id="rId4" Type="http://schemas.openxmlformats.org/officeDocument/2006/relationships/image" Target="../media/image-2-1.png"/><Relationship Id="rId5" Type="http://schemas.openxmlformats.org/officeDocument/2006/relationships/image" Target="../media/image-2-1.png"/><Relationship Id="rId6" Type="http://schemas.openxmlformats.org/officeDocument/2006/relationships/image" Target="../media/image-2-6.jpeg"/><Relationship Id="rId7" Type="http://schemas.openxmlformats.org/officeDocument/2006/relationships/image" Target="../media/image-2-7.png"/><Relationship Id="rId8" Type="http://schemas.openxmlformats.org/officeDocument/2006/relationships/image" Target="../media/image-2-7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5-2.png"/><Relationship Id="rId3" Type="http://schemas.openxmlformats.org/officeDocument/2006/relationships/image" Target="../media/image-5-2.png"/><Relationship Id="rId4" Type="http://schemas.openxmlformats.org/officeDocument/2006/relationships/image" Target="../media/image-5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AE9">
            <a:alpha val="56863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697355" y="2619375"/>
            <a:ext cx="4923155" cy="14287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HighSpeedSMS Edge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818515" y="1748790"/>
            <a:ext cx="970915" cy="1463040"/>
          </a:xfrm>
          <a:prstGeom prst="star4">
            <a:avLst/>
          </a:prstGeom>
          <a:solidFill>
            <a:srgbClr val="E8F87A"/>
          </a:solidFill>
          <a:ln/>
        </p:spPr>
      </p:sp>
      <p:sp>
        <p:nvSpPr>
          <p:cNvPr id="4" name="Text 2"/>
          <p:cNvSpPr/>
          <p:nvPr/>
        </p:nvSpPr>
        <p:spPr>
          <a:xfrm>
            <a:off x="818515" y="1748790"/>
            <a:ext cx="970915" cy="14630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1553210" y="1570355"/>
            <a:ext cx="340360" cy="541655"/>
          </a:xfrm>
          <a:prstGeom prst="star4">
            <a:avLst/>
          </a:prstGeom>
          <a:solidFill>
            <a:srgbClr val="E8F87A"/>
          </a:solidFill>
          <a:ln/>
        </p:spPr>
      </p:sp>
      <p:sp>
        <p:nvSpPr>
          <p:cNvPr id="6" name="Text 4"/>
          <p:cNvSpPr/>
          <p:nvPr/>
        </p:nvSpPr>
        <p:spPr>
          <a:xfrm>
            <a:off x="1553210" y="1570355"/>
            <a:ext cx="340360" cy="5416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7" name="Image 0" descr="https://kimi-img.moonshot.cn/pub/slides/slides_tmpl/image/25-08-27-20:06:24-d2nf9g18bjvh7rlj0c3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2515" y="-437808"/>
            <a:ext cx="6092436" cy="7733615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C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1500000">
            <a:off x="6001385" y="586105"/>
            <a:ext cx="5621020" cy="6530340"/>
          </a:xfrm>
          <a:prstGeom prst="star4">
            <a:avLst/>
          </a:prstGeom>
          <a:solidFill>
            <a:srgbClr val="E8F87A">
              <a:alpha val="20000"/>
            </a:srgbClr>
          </a:solidFill>
          <a:ln/>
          <a:effectLst>
            <a:outerShdw sx="100000" sy="100000" kx="0" ky="0" algn="bl" rotWithShape="0" blurRad="50800" dist="26941" dir="2700000">
              <a:srgbClr val="ffffff">
                <a:alpha val="75000"/>
              </a:srgbClr>
            </a:outerShdw>
          </a:effectLst>
        </p:spPr>
      </p:sp>
      <p:sp>
        <p:nvSpPr>
          <p:cNvPr id="3" name="Text 1"/>
          <p:cNvSpPr/>
          <p:nvPr/>
        </p:nvSpPr>
        <p:spPr>
          <a:xfrm rot="1500000">
            <a:off x="6001385" y="586105"/>
            <a:ext cx="5621020" cy="65303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0" y="2879725"/>
            <a:ext cx="735330" cy="807720"/>
          </a:xfrm>
          <a:prstGeom prst="rect">
            <a:avLst/>
          </a:prstGeom>
          <a:solidFill>
            <a:srgbClr val="EAF982"/>
          </a:solidFill>
          <a:ln/>
        </p:spPr>
      </p:sp>
      <p:sp>
        <p:nvSpPr>
          <p:cNvPr id="5" name="Text 3"/>
          <p:cNvSpPr/>
          <p:nvPr/>
        </p:nvSpPr>
        <p:spPr>
          <a:xfrm>
            <a:off x="0" y="2879725"/>
            <a:ext cx="735330" cy="807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574397" y="2766695"/>
            <a:ext cx="5633720" cy="18326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Use Playbook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970145" y="2200910"/>
            <a:ext cx="913765" cy="1131570"/>
          </a:xfrm>
          <a:prstGeom prst="star4">
            <a:avLst/>
          </a:prstGeom>
          <a:solidFill>
            <a:srgbClr val="ACD78E">
              <a:alpha val="70196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4970145" y="2200910"/>
            <a:ext cx="913765" cy="11315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820420" y="1602105"/>
            <a:ext cx="4822825" cy="38703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5000" dirty="0">
                <a:solidFill>
                  <a:srgbClr val="E8F8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pic>
        <p:nvPicPr>
          <p:cNvPr id="10" name="Image 0" descr="https://kimi-img.moonshot.cn/pub/slides/slides_tmpl/image/25-08-27-20:06:24-d2nf9g18bjvh7rlj0c3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34035"/>
            <a:ext cx="2377440" cy="3017875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C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6:26-d2nf9gh8bjvh7rlj0c9g.jpe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6318" y="0"/>
            <a:ext cx="7675681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585877" y="2188210"/>
            <a:ext cx="6606123" cy="2620645"/>
          </a:xfrm>
          <a:custGeom>
            <a:avLst/>
            <a:gdLst/>
            <a:ahLst/>
            <a:cxnLst/>
            <a:rect l="l" t="t" r="r" b="b"/>
            <a:pathLst>
              <a:path w="6606123" h="2620645">
                <a:moveTo>
                  <a:pt x="0" y="0"/>
                </a:moveTo>
                <a:lnTo>
                  <a:pt x="6606123" y="0"/>
                </a:lnTo>
                <a:lnTo>
                  <a:pt x="6601500" y="1581150"/>
                </a:lnTo>
                <a:lnTo>
                  <a:pt x="6606123" y="2620645"/>
                </a:lnTo>
                <a:lnTo>
                  <a:pt x="0" y="2620645"/>
                </a:lnTo>
                <a:lnTo>
                  <a:pt x="1590463" y="1310640"/>
                </a:lnTo>
                <a:lnTo>
                  <a:pt x="0" y="0"/>
                </a:lnTo>
                <a:close/>
              </a:path>
            </a:pathLst>
          </a:custGeom>
          <a:solidFill>
            <a:srgbClr val="FBF7E6">
              <a:alpha val="78039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585877" y="2188210"/>
            <a:ext cx="6606123" cy="26206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358380" y="2775585"/>
            <a:ext cx="4418330" cy="21780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Campaigns Alerts OTP Voice Blasts</a:t>
            </a:r>
            <a:endParaRPr lang="en-US" sz="1600" dirty="0"/>
          </a:p>
        </p:txBody>
      </p:sp>
      <p:pic>
        <p:nvPicPr>
          <p:cNvPr id="6" name="Image 1" descr="https://kimi-img.moonshot.cn/pub/slides/slides_tmpl/image/25-08-27-20:06:24-d2nf9g18bjvh7rlj0c3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39" y="-737"/>
            <a:ext cx="2539401" cy="3223464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 rot="5400000">
            <a:off x="4401482" y="2702242"/>
            <a:ext cx="1821615" cy="1591945"/>
          </a:xfrm>
          <a:prstGeom prst="triangle">
            <a:avLst>
              <a:gd name="adj" fmla="val 51371"/>
            </a:avLst>
          </a:prstGeom>
          <a:solidFill>
            <a:srgbClr val="EAF982"/>
          </a:solidFill>
          <a:ln/>
        </p:spPr>
      </p:sp>
      <p:sp>
        <p:nvSpPr>
          <p:cNvPr id="8" name="Text 4"/>
          <p:cNvSpPr/>
          <p:nvPr/>
        </p:nvSpPr>
        <p:spPr>
          <a:xfrm rot="5400000">
            <a:off x="4401482" y="2702242"/>
            <a:ext cx="1821615" cy="15919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709930" y="3331845"/>
            <a:ext cx="3469005" cy="7562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Diverse Use Cases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635635" y="4088130"/>
            <a:ext cx="3469005" cy="17189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HighSpeedSMS supports a wide range of use cases, including marketing campaigns, alerts and reminders, transactional messaging, voice outreach, and group communications, making it a versatile tool for businesses.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C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1500000">
            <a:off x="6001385" y="586105"/>
            <a:ext cx="5621020" cy="6530340"/>
          </a:xfrm>
          <a:prstGeom prst="star4">
            <a:avLst/>
          </a:prstGeom>
          <a:solidFill>
            <a:srgbClr val="E8F87A">
              <a:alpha val="20000"/>
            </a:srgbClr>
          </a:solidFill>
          <a:ln/>
          <a:effectLst>
            <a:outerShdw sx="100000" sy="100000" kx="0" ky="0" algn="bl" rotWithShape="0" blurRad="50800" dist="26941" dir="2700000">
              <a:srgbClr val="ffffff">
                <a:alpha val="75000"/>
              </a:srgbClr>
            </a:outerShdw>
          </a:effectLst>
        </p:spPr>
      </p:sp>
      <p:sp>
        <p:nvSpPr>
          <p:cNvPr id="3" name="Text 1"/>
          <p:cNvSpPr/>
          <p:nvPr/>
        </p:nvSpPr>
        <p:spPr>
          <a:xfrm rot="1500000">
            <a:off x="6001385" y="586105"/>
            <a:ext cx="5621020" cy="65303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0" y="2879725"/>
            <a:ext cx="735330" cy="807720"/>
          </a:xfrm>
          <a:prstGeom prst="rect">
            <a:avLst/>
          </a:prstGeom>
          <a:solidFill>
            <a:srgbClr val="EAF982"/>
          </a:solidFill>
          <a:ln/>
        </p:spPr>
      </p:sp>
      <p:sp>
        <p:nvSpPr>
          <p:cNvPr id="5" name="Text 3"/>
          <p:cNvSpPr/>
          <p:nvPr/>
        </p:nvSpPr>
        <p:spPr>
          <a:xfrm>
            <a:off x="0" y="2879725"/>
            <a:ext cx="735330" cy="807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574397" y="2766695"/>
            <a:ext cx="5633720" cy="18326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Fresh Drops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970145" y="2200910"/>
            <a:ext cx="913765" cy="1131570"/>
          </a:xfrm>
          <a:prstGeom prst="star4">
            <a:avLst/>
          </a:prstGeom>
          <a:solidFill>
            <a:srgbClr val="ACD78E">
              <a:alpha val="70196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4970145" y="2200910"/>
            <a:ext cx="913765" cy="11315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820420" y="1602105"/>
            <a:ext cx="4822825" cy="39382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5000" dirty="0">
                <a:solidFill>
                  <a:srgbClr val="E8F8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pic>
        <p:nvPicPr>
          <p:cNvPr id="10" name="Image 0" descr="https://kimi-img.moonshot.cn/pub/slides/slides_tmpl/image/25-08-27-20:06:24-d2nf9g18bjvh7rlj0c3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34035"/>
            <a:ext cx="2377440" cy="3017875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C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61945" y="1195705"/>
            <a:ext cx="7253605" cy="7067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Dedicated Routes Dev Docs Savings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418465" y="2561590"/>
            <a:ext cx="291465" cy="544830"/>
          </a:xfrm>
          <a:prstGeom prst="star4">
            <a:avLst/>
          </a:prstGeom>
          <a:solidFill>
            <a:srgbClr val="E8F87A"/>
          </a:solidFill>
          <a:ln/>
          <a:effectLst>
            <a:outerShdw sx="100000" sy="100000" kx="0" ky="0" algn="bl" rotWithShape="0" blurRad="50800" dist="53882" dir="2700000">
              <a:srgbClr val="c4e2a8">
                <a:alpha val="100000"/>
              </a:srgbClr>
            </a:outerShdw>
          </a:effectLst>
        </p:spPr>
      </p:sp>
      <p:sp>
        <p:nvSpPr>
          <p:cNvPr id="4" name="Text 2"/>
          <p:cNvSpPr/>
          <p:nvPr/>
        </p:nvSpPr>
        <p:spPr>
          <a:xfrm>
            <a:off x="418465" y="2561590"/>
            <a:ext cx="291465" cy="5448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5" name="Image 0" descr="https://kimi-img.moonshot.cn/pub/slides/slides_tmpl/image/25-08-27-20:06:29-d2nf9h98bjvh7rlj0ch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0675" y="2668270"/>
            <a:ext cx="12700" cy="316230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4394835" y="2541905"/>
            <a:ext cx="291465" cy="544830"/>
          </a:xfrm>
          <a:prstGeom prst="star4">
            <a:avLst/>
          </a:prstGeom>
          <a:solidFill>
            <a:srgbClr val="E8F87A"/>
          </a:solidFill>
          <a:ln/>
          <a:effectLst>
            <a:outerShdw sx="100000" sy="100000" kx="0" ky="0" algn="bl" rotWithShape="0" blurRad="50800" dist="53882" dir="2700000">
              <a:srgbClr val="c4e2a8">
                <a:alpha val="10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4394835" y="2541905"/>
            <a:ext cx="291465" cy="5448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8" name="Image 1" descr="https://kimi-img.moonshot.cn/pub/slides/slides_tmpl/image/25-08-27-20:06:29-d2nf9h98bjvh7rlj0ch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957" y="2668270"/>
            <a:ext cx="12700" cy="3162300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8090535" y="2541905"/>
            <a:ext cx="291465" cy="544830"/>
          </a:xfrm>
          <a:prstGeom prst="star4">
            <a:avLst/>
          </a:prstGeom>
          <a:solidFill>
            <a:srgbClr val="E8F87A"/>
          </a:solidFill>
          <a:ln/>
          <a:effectLst>
            <a:outerShdw sx="100000" sy="100000" kx="0" ky="0" algn="bl" rotWithShape="0" blurRad="50800" dist="53882" dir="2700000">
              <a:srgbClr val="c4e2a8">
                <a:alpha val="100000"/>
              </a:srgbClr>
            </a:outerShdw>
          </a:effectLst>
        </p:spPr>
      </p:sp>
      <p:sp>
        <p:nvSpPr>
          <p:cNvPr id="10" name="Text 6"/>
          <p:cNvSpPr/>
          <p:nvPr/>
        </p:nvSpPr>
        <p:spPr>
          <a:xfrm>
            <a:off x="8090535" y="2541905"/>
            <a:ext cx="291465" cy="5448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10265410" y="965835"/>
            <a:ext cx="913765" cy="1131570"/>
          </a:xfrm>
          <a:prstGeom prst="star4">
            <a:avLst/>
          </a:prstGeom>
          <a:solidFill>
            <a:srgbClr val="ACD78E">
              <a:alpha val="70196"/>
            </a:srgbClr>
          </a:solidFill>
          <a:ln/>
        </p:spPr>
      </p:sp>
      <p:sp>
        <p:nvSpPr>
          <p:cNvPr id="12" name="Text 8"/>
          <p:cNvSpPr/>
          <p:nvPr/>
        </p:nvSpPr>
        <p:spPr>
          <a:xfrm>
            <a:off x="10265410" y="965835"/>
            <a:ext cx="913765" cy="11315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3" name="Image 2" descr="https://kimi-img.moonshot.cn/pub/slides/slides_tmpl/image/25-08-27-20:06:24-d2nf9g18bjvh7rlj0c3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582" y="0"/>
            <a:ext cx="1922439" cy="244030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15340" y="2695575"/>
            <a:ext cx="3348355" cy="3987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Dedicated Logins</a:t>
            </a:r>
            <a:endParaRPr lang="en-US" sz="1600" dirty="0"/>
          </a:p>
        </p:txBody>
      </p:sp>
      <p:sp>
        <p:nvSpPr>
          <p:cNvPr id="15" name="Text 10"/>
          <p:cNvSpPr/>
          <p:nvPr/>
        </p:nvSpPr>
        <p:spPr>
          <a:xfrm>
            <a:off x="418465" y="3522345"/>
            <a:ext cx="3665855" cy="27076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HighSpeedSMS provides dedicated login panels for transactional and promotional traffic, allowing businesses to manage different types of messages efficiently.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4791710" y="2685066"/>
            <a:ext cx="3161669" cy="4001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Developer Resources</a:t>
            </a:r>
            <a:endParaRPr lang="en-US" sz="1600" dirty="0"/>
          </a:p>
        </p:txBody>
      </p:sp>
      <p:sp>
        <p:nvSpPr>
          <p:cNvPr id="17" name="Text 12"/>
          <p:cNvSpPr/>
          <p:nvPr/>
        </p:nvSpPr>
        <p:spPr>
          <a:xfrm>
            <a:off x="4269105" y="3514725"/>
            <a:ext cx="3659505" cy="27070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Rich Web SMS API documentation with instant delivery reports supports developers in integrating messaging capabilities into their applications seamlessly.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8487410" y="2675890"/>
            <a:ext cx="3321050" cy="3987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Cost-Effective Solutions</a:t>
            </a:r>
            <a:endParaRPr lang="en-US" sz="1600" dirty="0"/>
          </a:p>
        </p:txBody>
      </p:sp>
      <p:sp>
        <p:nvSpPr>
          <p:cNvPr id="19" name="Text 14"/>
          <p:cNvSpPr/>
          <p:nvPr/>
        </p:nvSpPr>
        <p:spPr>
          <a:xfrm>
            <a:off x="8119110" y="3522345"/>
            <a:ext cx="3704590" cy="27063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HighSpeedSMS offers low-cost bulk SMS services, making it an affordable solution for businesses in India, without compromising on quality or reliability.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C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1500000">
            <a:off x="6001385" y="586105"/>
            <a:ext cx="5621020" cy="6530340"/>
          </a:xfrm>
          <a:prstGeom prst="star4">
            <a:avLst/>
          </a:prstGeom>
          <a:solidFill>
            <a:srgbClr val="E8F87A">
              <a:alpha val="20000"/>
            </a:srgbClr>
          </a:solidFill>
          <a:ln/>
          <a:effectLst>
            <a:outerShdw sx="100000" sy="100000" kx="0" ky="0" algn="bl" rotWithShape="0" blurRad="50800" dist="26941" dir="2700000">
              <a:srgbClr val="ffffff">
                <a:alpha val="75000"/>
              </a:srgbClr>
            </a:outerShdw>
          </a:effectLst>
        </p:spPr>
      </p:sp>
      <p:sp>
        <p:nvSpPr>
          <p:cNvPr id="3" name="Text 1"/>
          <p:cNvSpPr/>
          <p:nvPr/>
        </p:nvSpPr>
        <p:spPr>
          <a:xfrm rot="1500000">
            <a:off x="6001385" y="586105"/>
            <a:ext cx="5621020" cy="65303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0" y="2879725"/>
            <a:ext cx="735330" cy="807720"/>
          </a:xfrm>
          <a:prstGeom prst="rect">
            <a:avLst/>
          </a:prstGeom>
          <a:solidFill>
            <a:srgbClr val="EAF982"/>
          </a:solidFill>
          <a:ln/>
        </p:spPr>
      </p:sp>
      <p:sp>
        <p:nvSpPr>
          <p:cNvPr id="5" name="Text 3"/>
          <p:cNvSpPr/>
          <p:nvPr/>
        </p:nvSpPr>
        <p:spPr>
          <a:xfrm>
            <a:off x="0" y="2879725"/>
            <a:ext cx="735330" cy="807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574397" y="2766695"/>
            <a:ext cx="5633720" cy="18326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Wrap-Up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970145" y="2200910"/>
            <a:ext cx="913765" cy="1131570"/>
          </a:xfrm>
          <a:prstGeom prst="star4">
            <a:avLst/>
          </a:prstGeom>
          <a:solidFill>
            <a:srgbClr val="ACD78E">
              <a:alpha val="70196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4970145" y="2200910"/>
            <a:ext cx="913765" cy="11315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820420" y="1602105"/>
            <a:ext cx="4822825" cy="39382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5000" dirty="0">
                <a:solidFill>
                  <a:srgbClr val="E8F8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pic>
        <p:nvPicPr>
          <p:cNvPr id="10" name="Image 0" descr="https://kimi-img.moonshot.cn/pub/slides/slides_tmpl/image/25-08-27-20:06:24-d2nf9g18bjvh7rlj0c3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34035"/>
            <a:ext cx="2377440" cy="3017875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C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907156" y="1988820"/>
            <a:ext cx="292099" cy="4869180"/>
          </a:xfrm>
          <a:prstGeom prst="rect">
            <a:avLst/>
          </a:prstGeom>
          <a:solidFill>
            <a:srgbClr val="E8F87A"/>
          </a:solidFill>
          <a:ln/>
        </p:spPr>
      </p:sp>
      <p:sp>
        <p:nvSpPr>
          <p:cNvPr id="3" name="Text 1"/>
          <p:cNvSpPr/>
          <p:nvPr/>
        </p:nvSpPr>
        <p:spPr>
          <a:xfrm>
            <a:off x="3907156" y="1988820"/>
            <a:ext cx="292099" cy="48691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74664" y="719799"/>
            <a:ext cx="3271520" cy="14903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r>
              <a:rPr lang="en-US" sz="32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FullStack ReliableLocal Ready</a:t>
            </a:r>
            <a:endParaRPr lang="en-US" sz="1600" dirty="0"/>
          </a:p>
        </p:txBody>
      </p:sp>
      <p:pic>
        <p:nvPicPr>
          <p:cNvPr id="5" name="Image 0" descr="https://kimi-img.moonshot.cn/pub/slides/slides_tmpl/image/25-08-27-20:06:33-d2nf9i98bjvh7rlj0cq0.jpe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2808" y="1538288"/>
            <a:ext cx="2380730" cy="2490034"/>
          </a:xfrm>
          <a:prstGeom prst="rect">
            <a:avLst/>
          </a:prstGeom>
        </p:spPr>
      </p:pic>
      <p:pic>
        <p:nvPicPr>
          <p:cNvPr id="6" name="Image 1" descr="https://kimi-img.moonshot.cn/pub/slides/slides_tmpl/image/25-08-27-20:06:33-d2nf9i98bjvh7rlj0cqg.jpe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483" y="1536818"/>
            <a:ext cx="2218055" cy="2490033"/>
          </a:xfrm>
          <a:prstGeom prst="rect">
            <a:avLst/>
          </a:prstGeom>
        </p:spPr>
      </p:pic>
      <p:pic>
        <p:nvPicPr>
          <p:cNvPr id="7" name="Image 2" descr="https://kimi-img.moonshot.cn/pub/slides/slides_tmpl/image/25-08-27-20:06:33-d2nf9i98bjvh7rlj0cr0.jpe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477" y="1554798"/>
            <a:ext cx="2218055" cy="2440305"/>
          </a:xfrm>
          <a:prstGeom prst="rect">
            <a:avLst/>
          </a:prstGeom>
        </p:spPr>
      </p:pic>
      <p:pic>
        <p:nvPicPr>
          <p:cNvPr id="8" name="Image 3" descr="https://kimi-img.moonshot.cn/pub/slides/slides_tmpl/image/25-08-27-20:06:24-d2nf9g18bjvh7rlj0c3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668" y="4250055"/>
            <a:ext cx="1922439" cy="244030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481330" y="2427605"/>
            <a:ext cx="3271520" cy="3987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Complete Suite</a:t>
            </a:r>
            <a:endParaRPr lang="en-US" sz="1600" dirty="0"/>
          </a:p>
        </p:txBody>
      </p:sp>
      <p:sp>
        <p:nvSpPr>
          <p:cNvPr id="10" name="Text 4"/>
          <p:cNvSpPr/>
          <p:nvPr/>
        </p:nvSpPr>
        <p:spPr>
          <a:xfrm>
            <a:off x="481330" y="3272412"/>
            <a:ext cx="3078480" cy="358558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HighSpeedSMS offers a comprehensive suite of services, including bulk SMS, voice calls, API integration, and reseller tools, catering to diverse business needs.</a:t>
            </a:r>
            <a:endParaRPr lang="en-US" sz="1600" dirty="0"/>
          </a:p>
        </p:txBody>
      </p:sp>
      <p:sp>
        <p:nvSpPr>
          <p:cNvPr id="11" name="Text 5"/>
          <p:cNvSpPr/>
          <p:nvPr/>
        </p:nvSpPr>
        <p:spPr>
          <a:xfrm>
            <a:off x="4181648" y="828932"/>
            <a:ext cx="1929015" cy="70788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Reliable Delivery</a:t>
            </a:r>
            <a:endParaRPr lang="en-US" sz="1600" dirty="0"/>
          </a:p>
        </p:txBody>
      </p:sp>
      <p:sp>
        <p:nvSpPr>
          <p:cNvPr id="12" name="Text 6"/>
          <p:cNvSpPr/>
          <p:nvPr/>
        </p:nvSpPr>
        <p:spPr>
          <a:xfrm>
            <a:off x="4243966" y="4128017"/>
            <a:ext cx="2380730" cy="227945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 platform ensures reliable delivery through multi-server stability and real-time reporting, providing businesses with confidence in their messaging campaigns.</a:t>
            </a:r>
            <a:endParaRPr lang="en-US" sz="1600" dirty="0"/>
          </a:p>
        </p:txBody>
      </p:sp>
      <p:sp>
        <p:nvSpPr>
          <p:cNvPr id="13" name="Text 7"/>
          <p:cNvSpPr/>
          <p:nvPr/>
        </p:nvSpPr>
        <p:spPr>
          <a:xfrm>
            <a:off x="6859774" y="828932"/>
            <a:ext cx="1929015" cy="70788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Local Language Support</a:t>
            </a: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6925483" y="4128016"/>
            <a:ext cx="2380730" cy="227945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Support for Gujarati, Hindi, and English, along with long SMS capabilities, enables businesses to communicate effectively with diverse audiences across India.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9585870" y="877957"/>
            <a:ext cx="1929015" cy="70788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Easy Adoption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9607000" y="4090150"/>
            <a:ext cx="2380730" cy="227945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HighSpeedSMS is easy to adopt, with web, Android, and developer-friendly APIs, allowing businesses to integrate messaging solutions quickly and efficiently.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C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1500000">
            <a:off x="6001385" y="586105"/>
            <a:ext cx="5621020" cy="6530340"/>
          </a:xfrm>
          <a:prstGeom prst="star4">
            <a:avLst/>
          </a:prstGeom>
          <a:solidFill>
            <a:srgbClr val="E8F87A">
              <a:alpha val="20000"/>
            </a:srgbClr>
          </a:solidFill>
          <a:ln/>
          <a:effectLst>
            <a:outerShdw sx="100000" sy="100000" kx="0" ky="0" algn="bl" rotWithShape="0" blurRad="50800" dist="26941" dir="2700000">
              <a:srgbClr val="ffffff">
                <a:alpha val="75000"/>
              </a:srgbClr>
            </a:outerShdw>
          </a:effectLst>
        </p:spPr>
      </p:sp>
      <p:sp>
        <p:nvSpPr>
          <p:cNvPr id="3" name="Text 1"/>
          <p:cNvSpPr/>
          <p:nvPr/>
        </p:nvSpPr>
        <p:spPr>
          <a:xfrm rot="1500000">
            <a:off x="6001385" y="586105"/>
            <a:ext cx="5621020" cy="65303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0" y="2879725"/>
            <a:ext cx="735330" cy="807720"/>
          </a:xfrm>
          <a:prstGeom prst="rect">
            <a:avLst/>
          </a:prstGeom>
          <a:solidFill>
            <a:srgbClr val="EAF982"/>
          </a:solidFill>
          <a:ln/>
        </p:spPr>
      </p:sp>
      <p:sp>
        <p:nvSpPr>
          <p:cNvPr id="5" name="Text 3"/>
          <p:cNvSpPr/>
          <p:nvPr/>
        </p:nvSpPr>
        <p:spPr>
          <a:xfrm>
            <a:off x="0" y="2879725"/>
            <a:ext cx="735330" cy="807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574397" y="2766695"/>
            <a:ext cx="5633720" cy="18326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Reach Us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970145" y="2200910"/>
            <a:ext cx="913765" cy="1131570"/>
          </a:xfrm>
          <a:prstGeom prst="star4">
            <a:avLst/>
          </a:prstGeom>
          <a:solidFill>
            <a:srgbClr val="ACD78E">
              <a:alpha val="70196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4970145" y="2200910"/>
            <a:ext cx="913765" cy="11315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820420" y="1602105"/>
            <a:ext cx="4822825" cy="38703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5000" dirty="0">
                <a:solidFill>
                  <a:srgbClr val="E8F8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07</a:t>
            </a:r>
            <a:endParaRPr lang="en-US" sz="1600" dirty="0"/>
          </a:p>
        </p:txBody>
      </p:sp>
      <p:pic>
        <p:nvPicPr>
          <p:cNvPr id="10" name="Image 0" descr="https://kimi-img.moonshot.cn/pub/slides/slides_tmpl/image/25-08-27-20:06:24-d2nf9g18bjvh7rlj0c3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34035"/>
            <a:ext cx="2377440" cy="3017875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C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2095" y="3578225"/>
            <a:ext cx="10369550" cy="7924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Contact HighSpeedSMS Today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5789250" y="3241876"/>
            <a:ext cx="595085" cy="59508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B5C7E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789250" y="3241876"/>
            <a:ext cx="595085" cy="5950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843904" y="3296530"/>
            <a:ext cx="485776" cy="485776"/>
          </a:xfrm>
          <a:prstGeom prst="ellipse">
            <a:avLst/>
          </a:prstGeom>
          <a:solidFill>
            <a:srgbClr val="EAF983"/>
          </a:solidFill>
          <a:ln/>
        </p:spPr>
      </p:sp>
      <p:sp>
        <p:nvSpPr>
          <p:cNvPr id="6" name="Text 4"/>
          <p:cNvSpPr/>
          <p:nvPr/>
        </p:nvSpPr>
        <p:spPr>
          <a:xfrm>
            <a:off x="5843904" y="3296530"/>
            <a:ext cx="485776" cy="48577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 rot="18900000">
            <a:off x="5818165" y="3476172"/>
            <a:ext cx="87771" cy="87771"/>
          </a:xfrm>
          <a:prstGeom prst="rtTriangle">
            <a:avLst/>
          </a:pr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 rot="18900000">
            <a:off x="5818165" y="3476172"/>
            <a:ext cx="87771" cy="87771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9" name="Image 0" descr="https://kimi-img.moonshot.cn/pub/slides/slides_tmpl/image/25-08-27-20:06:28-d2nf9h18bjvh7rlj0ce0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-23407"/>
            <a:ext cx="12192000" cy="342900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84530" y="4605020"/>
            <a:ext cx="5179060" cy="4857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Contact Information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781685" y="4752975"/>
            <a:ext cx="5081905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HighSpeedSMS is powered by Bonrix Software System, based in Ahmedabad. For inquiries or support, call 09426045500 or visit highspeedsms.com for more information.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6083935" y="4592552"/>
            <a:ext cx="5179060" cy="4857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Instant Activation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6181090" y="4752975"/>
            <a:ext cx="5081905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Get instant access to bulk messaging, voice campaigns, API keys, and white-label reseller activation. HighSpeedSMS is India’s low-cost leader in messaging solutions.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AF9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742863" y="2077941"/>
            <a:ext cx="6787500" cy="1995054"/>
          </a:xfrm>
          <a:prstGeom prst="rect">
            <a:avLst/>
          </a:prstGeom>
          <a:solidFill>
            <a:srgbClr val="FFFCF2"/>
          </a:solidFill>
          <a:ln/>
        </p:spPr>
      </p:sp>
      <p:sp>
        <p:nvSpPr>
          <p:cNvPr id="3" name="Text 1"/>
          <p:cNvSpPr/>
          <p:nvPr/>
        </p:nvSpPr>
        <p:spPr>
          <a:xfrm>
            <a:off x="4863431" y="2248063"/>
            <a:ext cx="8018780" cy="150558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96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Thank You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 flipV="1">
            <a:off x="2585720" y="5816600"/>
            <a:ext cx="9282430" cy="22860"/>
          </a:xfrm>
          <a:prstGeom prst="line">
            <a:avLst/>
          </a:prstGeom>
          <a:noFill/>
          <a:ln w="44450">
            <a:solidFill>
              <a:srgbClr val="FFFFFF">
                <a:alpha val="63137"/>
              </a:srgbClr>
            </a:solidFill>
            <a:prstDash val="solid"/>
            <a:headEnd type="none"/>
            <a:tailEnd type="none"/>
          </a:ln>
        </p:spPr>
      </p:sp>
      <p:pic>
        <p:nvPicPr>
          <p:cNvPr id="5" name="Image 0" descr="https://kimi-img.moonshot.cn/pub/slides/slides_tmpl/image/25-08-27-20:06:23-d2nf9fp8bjvh7rlj0c2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2682" y="-602730"/>
            <a:ext cx="5186113" cy="8130771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C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6:23-d2nf9fp8bjvh7rlj0c0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3775" y="2772546"/>
            <a:ext cx="2781300" cy="9652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8-27-20:06:23-d2nf9fp8bjvh7rlj0c0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1" y="4951096"/>
            <a:ext cx="2781300" cy="965200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8-27-20:06:23-d2nf9fp8bjvh7rlj0c0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992" y="2805023"/>
            <a:ext cx="2781300" cy="965200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08-27-20:06:23-d2nf9fp8bjvh7rlj0c0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542" y="4918619"/>
            <a:ext cx="2781300" cy="965200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08-27-20:06:23-d2nf9fp8bjvh7rlj0c0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683" y="2772546"/>
            <a:ext cx="2781300" cy="965200"/>
          </a:xfrm>
          <a:prstGeom prst="rect">
            <a:avLst/>
          </a:prstGeom>
        </p:spPr>
      </p:pic>
      <p:sp>
        <p:nvSpPr>
          <p:cNvPr id="7" name="Shape 0"/>
          <p:cNvSpPr/>
          <p:nvPr/>
        </p:nvSpPr>
        <p:spPr>
          <a:xfrm>
            <a:off x="718820" y="4567555"/>
            <a:ext cx="714375" cy="927735"/>
          </a:xfrm>
          <a:prstGeom prst="star4">
            <a:avLst/>
          </a:prstGeom>
          <a:solidFill>
            <a:srgbClr val="ACD78E">
              <a:alpha val="70196"/>
            </a:srgbClr>
          </a:solidFill>
          <a:ln/>
        </p:spPr>
      </p:sp>
      <p:sp>
        <p:nvSpPr>
          <p:cNvPr id="8" name="Text 1"/>
          <p:cNvSpPr/>
          <p:nvPr/>
        </p:nvSpPr>
        <p:spPr>
          <a:xfrm>
            <a:off x="718820" y="4567555"/>
            <a:ext cx="714375" cy="9277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2"/>
          <p:cNvSpPr/>
          <p:nvPr/>
        </p:nvSpPr>
        <p:spPr>
          <a:xfrm>
            <a:off x="8256270" y="2455545"/>
            <a:ext cx="714375" cy="927735"/>
          </a:xfrm>
          <a:prstGeom prst="star4">
            <a:avLst/>
          </a:prstGeom>
          <a:solidFill>
            <a:srgbClr val="ACD78E">
              <a:alpha val="70196"/>
            </a:srgbClr>
          </a:solidFill>
          <a:ln/>
        </p:spPr>
      </p:sp>
      <p:sp>
        <p:nvSpPr>
          <p:cNvPr id="10" name="Text 3"/>
          <p:cNvSpPr/>
          <p:nvPr/>
        </p:nvSpPr>
        <p:spPr>
          <a:xfrm>
            <a:off x="8256270" y="2455545"/>
            <a:ext cx="714375" cy="9277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4"/>
          <p:cNvSpPr/>
          <p:nvPr/>
        </p:nvSpPr>
        <p:spPr>
          <a:xfrm>
            <a:off x="4535170" y="2456180"/>
            <a:ext cx="714375" cy="927735"/>
          </a:xfrm>
          <a:prstGeom prst="star4">
            <a:avLst/>
          </a:prstGeom>
          <a:solidFill>
            <a:srgbClr val="ACD78E">
              <a:alpha val="70196"/>
            </a:srgbClr>
          </a:solidFill>
          <a:ln/>
        </p:spPr>
      </p:sp>
      <p:sp>
        <p:nvSpPr>
          <p:cNvPr id="12" name="Text 5"/>
          <p:cNvSpPr/>
          <p:nvPr/>
        </p:nvSpPr>
        <p:spPr>
          <a:xfrm>
            <a:off x="4535170" y="2456180"/>
            <a:ext cx="714375" cy="9277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6"/>
          <p:cNvSpPr/>
          <p:nvPr/>
        </p:nvSpPr>
        <p:spPr>
          <a:xfrm>
            <a:off x="-635" y="0"/>
            <a:ext cx="12192635" cy="1906905"/>
          </a:xfrm>
          <a:prstGeom prst="rect">
            <a:avLst/>
          </a:prstGeom>
          <a:solidFill>
            <a:srgbClr val="EAF983"/>
          </a:solidFill>
          <a:ln/>
        </p:spPr>
      </p:sp>
      <p:sp>
        <p:nvSpPr>
          <p:cNvPr id="14" name="Text 7"/>
          <p:cNvSpPr/>
          <p:nvPr/>
        </p:nvSpPr>
        <p:spPr>
          <a:xfrm>
            <a:off x="-635" y="0"/>
            <a:ext cx="12192635" cy="19069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8"/>
          <p:cNvSpPr/>
          <p:nvPr/>
        </p:nvSpPr>
        <p:spPr>
          <a:xfrm>
            <a:off x="681355" y="2455545"/>
            <a:ext cx="714375" cy="927735"/>
          </a:xfrm>
          <a:prstGeom prst="star4">
            <a:avLst/>
          </a:prstGeom>
          <a:solidFill>
            <a:srgbClr val="ACD78E">
              <a:alpha val="70196"/>
            </a:srgbClr>
          </a:solidFill>
          <a:ln/>
        </p:spPr>
      </p:sp>
      <p:sp>
        <p:nvSpPr>
          <p:cNvPr id="16" name="Text 9"/>
          <p:cNvSpPr/>
          <p:nvPr/>
        </p:nvSpPr>
        <p:spPr>
          <a:xfrm>
            <a:off x="681355" y="2455545"/>
            <a:ext cx="714375" cy="9277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Shape 10"/>
          <p:cNvSpPr/>
          <p:nvPr/>
        </p:nvSpPr>
        <p:spPr>
          <a:xfrm>
            <a:off x="4536440" y="4658360"/>
            <a:ext cx="714375" cy="927735"/>
          </a:xfrm>
          <a:prstGeom prst="star4">
            <a:avLst/>
          </a:prstGeom>
          <a:solidFill>
            <a:srgbClr val="ACD78E">
              <a:alpha val="70196"/>
            </a:srgbClr>
          </a:solidFill>
          <a:ln/>
        </p:spPr>
      </p:sp>
      <p:sp>
        <p:nvSpPr>
          <p:cNvPr id="18" name="Text 11"/>
          <p:cNvSpPr/>
          <p:nvPr/>
        </p:nvSpPr>
        <p:spPr>
          <a:xfrm>
            <a:off x="4536440" y="4658360"/>
            <a:ext cx="714375" cy="9277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2"/>
          <p:cNvSpPr/>
          <p:nvPr/>
        </p:nvSpPr>
        <p:spPr>
          <a:xfrm>
            <a:off x="8256270" y="4582795"/>
            <a:ext cx="3138805" cy="1424305"/>
          </a:xfrm>
          <a:prstGeom prst="rect">
            <a:avLst/>
          </a:prstGeom>
          <a:solidFill>
            <a:srgbClr val="C4E2A8">
              <a:alpha val="36078"/>
            </a:srgbClr>
          </a:solidFill>
          <a:ln/>
        </p:spPr>
      </p:sp>
      <p:sp>
        <p:nvSpPr>
          <p:cNvPr id="20" name="Text 13"/>
          <p:cNvSpPr/>
          <p:nvPr/>
        </p:nvSpPr>
        <p:spPr>
          <a:xfrm>
            <a:off x="8256270" y="4582795"/>
            <a:ext cx="3138805" cy="14243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1" name="Image 5" descr="https://kimi-img.moonshot.cn/pub/slides/slides_tmpl/image/25-08-27-20:06:23-d2nf9fp8bjvh7rlj0c10.jpe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1385" y="4420870"/>
            <a:ext cx="2568575" cy="1727835"/>
          </a:xfrm>
          <a:prstGeom prst="rect">
            <a:avLst/>
          </a:prstGeom>
        </p:spPr>
      </p:pic>
      <p:pic>
        <p:nvPicPr>
          <p:cNvPr id="22" name="Image 6" descr="https://kimi-img.moonshot.cn/pub/slides/slides_tmpl/image/25-08-27-20:06:23-d2nf9fp8bjvh7rlj0c2g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0151" y="1168993"/>
            <a:ext cx="1301434" cy="1476417"/>
          </a:xfrm>
          <a:prstGeom prst="rect">
            <a:avLst/>
          </a:prstGeom>
        </p:spPr>
      </p:pic>
      <p:pic>
        <p:nvPicPr>
          <p:cNvPr id="23" name="Image 7" descr="https://kimi-img.moonshot.cn/pub/slides/slides_tmpl/image/25-08-27-20:06:23-d2nf9fp8bjvh7rlj0c2g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7664" y="1168993"/>
            <a:ext cx="1301434" cy="1476417"/>
          </a:xfrm>
          <a:prstGeom prst="rect">
            <a:avLst/>
          </a:prstGeom>
        </p:spPr>
      </p:pic>
      <p:sp>
        <p:nvSpPr>
          <p:cNvPr id="24" name="Text 14"/>
          <p:cNvSpPr/>
          <p:nvPr/>
        </p:nvSpPr>
        <p:spPr>
          <a:xfrm>
            <a:off x="681355" y="579120"/>
            <a:ext cx="4495165" cy="679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sp>
        <p:nvSpPr>
          <p:cNvPr id="25" name="Text 15"/>
          <p:cNvSpPr/>
          <p:nvPr/>
        </p:nvSpPr>
        <p:spPr>
          <a:xfrm>
            <a:off x="1071472" y="2928937"/>
            <a:ext cx="955040" cy="6096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01.</a:t>
            </a:r>
            <a:endParaRPr lang="en-US" sz="1600" dirty="0"/>
          </a:p>
        </p:txBody>
      </p:sp>
      <p:sp>
        <p:nvSpPr>
          <p:cNvPr id="26" name="Text 16"/>
          <p:cNvSpPr/>
          <p:nvPr/>
        </p:nvSpPr>
        <p:spPr>
          <a:xfrm>
            <a:off x="1861684" y="2988945"/>
            <a:ext cx="1935299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Gateway Edge</a:t>
            </a:r>
            <a:endParaRPr lang="en-US" sz="1600" dirty="0"/>
          </a:p>
        </p:txBody>
      </p:sp>
      <p:sp>
        <p:nvSpPr>
          <p:cNvPr id="27" name="Text 17"/>
          <p:cNvSpPr/>
          <p:nvPr/>
        </p:nvSpPr>
        <p:spPr>
          <a:xfrm>
            <a:off x="4965065" y="2929255"/>
            <a:ext cx="955040" cy="6096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02.</a:t>
            </a:r>
            <a:endParaRPr lang="en-US" sz="1600" dirty="0"/>
          </a:p>
        </p:txBody>
      </p:sp>
      <p:sp>
        <p:nvSpPr>
          <p:cNvPr id="28" name="Text 18"/>
          <p:cNvSpPr/>
          <p:nvPr/>
        </p:nvSpPr>
        <p:spPr>
          <a:xfrm>
            <a:off x="5965190" y="2990850"/>
            <a:ext cx="163385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Core Offers</a:t>
            </a:r>
            <a:endParaRPr lang="en-US" sz="1600" dirty="0"/>
          </a:p>
        </p:txBody>
      </p:sp>
      <p:sp>
        <p:nvSpPr>
          <p:cNvPr id="29" name="Text 19"/>
          <p:cNvSpPr/>
          <p:nvPr/>
        </p:nvSpPr>
        <p:spPr>
          <a:xfrm>
            <a:off x="8686754" y="2922905"/>
            <a:ext cx="955040" cy="6096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03.</a:t>
            </a:r>
            <a:endParaRPr lang="en-US" sz="1600" dirty="0"/>
          </a:p>
        </p:txBody>
      </p:sp>
      <p:sp>
        <p:nvSpPr>
          <p:cNvPr id="30" name="Text 20"/>
          <p:cNvSpPr/>
          <p:nvPr/>
        </p:nvSpPr>
        <p:spPr>
          <a:xfrm>
            <a:off x="9703435" y="2988945"/>
            <a:ext cx="163322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Value Points</a:t>
            </a:r>
            <a:endParaRPr lang="en-US" sz="1600" dirty="0"/>
          </a:p>
        </p:txBody>
      </p:sp>
      <p:sp>
        <p:nvSpPr>
          <p:cNvPr id="31" name="Text 21"/>
          <p:cNvSpPr/>
          <p:nvPr/>
        </p:nvSpPr>
        <p:spPr>
          <a:xfrm>
            <a:off x="1067435" y="5114198"/>
            <a:ext cx="955040" cy="6096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04.</a:t>
            </a:r>
            <a:endParaRPr lang="en-US" sz="1600" dirty="0"/>
          </a:p>
        </p:txBody>
      </p:sp>
      <p:sp>
        <p:nvSpPr>
          <p:cNvPr id="32" name="Text 22"/>
          <p:cNvSpPr/>
          <p:nvPr/>
        </p:nvSpPr>
        <p:spPr>
          <a:xfrm>
            <a:off x="1953758" y="5131752"/>
            <a:ext cx="184322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Use Playbook</a:t>
            </a:r>
            <a:endParaRPr lang="en-US" sz="1600" dirty="0"/>
          </a:p>
        </p:txBody>
      </p:sp>
      <p:sp>
        <p:nvSpPr>
          <p:cNvPr id="33" name="Text 23"/>
          <p:cNvSpPr/>
          <p:nvPr/>
        </p:nvSpPr>
        <p:spPr>
          <a:xfrm>
            <a:off x="4965065" y="5114197"/>
            <a:ext cx="955040" cy="6096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05.</a:t>
            </a:r>
            <a:endParaRPr lang="en-US" sz="1600" dirty="0"/>
          </a:p>
        </p:txBody>
      </p:sp>
      <p:sp>
        <p:nvSpPr>
          <p:cNvPr id="34" name="Text 24"/>
          <p:cNvSpPr/>
          <p:nvPr/>
        </p:nvSpPr>
        <p:spPr>
          <a:xfrm>
            <a:off x="5966460" y="5162550"/>
            <a:ext cx="170053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Fresh Drops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AF9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635" y="3622675"/>
            <a:ext cx="12209780" cy="3276600"/>
          </a:xfrm>
          <a:prstGeom prst="rect">
            <a:avLst/>
          </a:prstGeom>
          <a:gradFill rotWithShape="1" flip="none">
            <a:gsLst>
              <a:gs pos="0">
                <a:srgbClr val="EAF983"/>
              </a:gs>
              <a:gs pos="15000">
                <a:srgbClr val="FBF7E6"/>
              </a:gs>
              <a:gs pos="96000">
                <a:srgbClr val="FBF7E6"/>
              </a:gs>
              <a:gs pos="100000">
                <a:srgbClr val="FBF7E6"/>
              </a:gs>
            </a:gsLst>
            <a:lin ang="5400000" scaled="1"/>
          </a:gradFill>
          <a:ln/>
        </p:spPr>
      </p:sp>
      <p:sp>
        <p:nvSpPr>
          <p:cNvPr id="3" name="Text 1"/>
          <p:cNvSpPr/>
          <p:nvPr/>
        </p:nvSpPr>
        <p:spPr>
          <a:xfrm>
            <a:off x="-635" y="3622675"/>
            <a:ext cx="12209780" cy="32766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 rot="1500000">
            <a:off x="2682240" y="163830"/>
            <a:ext cx="5633720" cy="6530340"/>
          </a:xfrm>
          <a:prstGeom prst="star4">
            <a:avLst/>
          </a:prstGeom>
          <a:solidFill>
            <a:srgbClr val="FBF7E6">
              <a:alpha val="30196"/>
            </a:srgbClr>
          </a:solidFill>
          <a:ln/>
          <a:effectLst>
            <a:outerShdw sx="100000" sy="100000" kx="0" ky="0" algn="bl" rotWithShape="0" blurRad="50800" dist="26941" dir="2700000">
              <a:srgbClr val="ffffff">
                <a:alpha val="75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 rot="1500000">
            <a:off x="2682240" y="163830"/>
            <a:ext cx="5633720" cy="65303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470025" y="2396490"/>
            <a:ext cx="6754495" cy="1005840"/>
          </a:xfrm>
          <a:prstGeom prst="roundRect">
            <a:avLst/>
          </a:prstGeom>
          <a:solidFill>
            <a:srgbClr val="FBF7E6"/>
          </a:solidFill>
          <a:ln/>
        </p:spPr>
      </p:sp>
      <p:sp>
        <p:nvSpPr>
          <p:cNvPr id="7" name="Text 5"/>
          <p:cNvSpPr/>
          <p:nvPr/>
        </p:nvSpPr>
        <p:spPr>
          <a:xfrm>
            <a:off x="1470025" y="2396490"/>
            <a:ext cx="6754495" cy="1005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2678430" y="4476115"/>
            <a:ext cx="6199505" cy="974725"/>
          </a:xfrm>
          <a:prstGeom prst="roundRect">
            <a:avLst/>
          </a:prstGeom>
          <a:solidFill>
            <a:srgbClr val="EAF982"/>
          </a:solidFill>
          <a:ln/>
        </p:spPr>
      </p:sp>
      <p:sp>
        <p:nvSpPr>
          <p:cNvPr id="9" name="Text 7"/>
          <p:cNvSpPr/>
          <p:nvPr/>
        </p:nvSpPr>
        <p:spPr>
          <a:xfrm>
            <a:off x="2678430" y="4476115"/>
            <a:ext cx="6199505" cy="9747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00050" y="561975"/>
            <a:ext cx="4495165" cy="679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1003300" y="2270760"/>
            <a:ext cx="913765" cy="1131570"/>
          </a:xfrm>
          <a:prstGeom prst="star4">
            <a:avLst/>
          </a:prstGeom>
          <a:solidFill>
            <a:srgbClr val="ACD78E">
              <a:alpha val="70196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1003300" y="2270760"/>
            <a:ext cx="913765" cy="11315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2252345" y="4375785"/>
            <a:ext cx="913765" cy="1131570"/>
          </a:xfrm>
          <a:prstGeom prst="star4">
            <a:avLst/>
          </a:prstGeom>
          <a:solidFill>
            <a:srgbClr val="ACD78E">
              <a:alpha val="70196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2252345" y="4375785"/>
            <a:ext cx="913765" cy="11315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5" name="Image 0" descr="https://kimi-img.moonshot.cn/pub/slides/slides_tmpl/image/25-08-27-20:06:23-d2nf9fp8bjvh7rlj0c2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6892" y="193675"/>
            <a:ext cx="4374292" cy="6858000"/>
          </a:xfrm>
          <a:prstGeom prst="rect">
            <a:avLst/>
          </a:prstGeom>
        </p:spPr>
      </p:pic>
      <p:pic>
        <p:nvPicPr>
          <p:cNvPr id="16" name="Image 1" descr="https://kimi-img.moonshot.cn/pub/slides/slides_tmpl/image/25-08-27-20:06:23-d2nf9fp8bjvh7rlj0c0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789430"/>
            <a:ext cx="4358640" cy="97155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2012950" y="2550795"/>
            <a:ext cx="955040" cy="6096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01.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2858137" y="2638425"/>
            <a:ext cx="5080635" cy="5219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Wrap-Up</a:t>
            </a:r>
            <a:endParaRPr lang="en-US" sz="1600" dirty="0"/>
          </a:p>
        </p:txBody>
      </p:sp>
      <p:sp>
        <p:nvSpPr>
          <p:cNvPr id="19" name="Text 15"/>
          <p:cNvSpPr/>
          <p:nvPr/>
        </p:nvSpPr>
        <p:spPr>
          <a:xfrm>
            <a:off x="3211830" y="4654550"/>
            <a:ext cx="955040" cy="6096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02.</a:t>
            </a:r>
            <a:endParaRPr lang="en-US" sz="1600" dirty="0"/>
          </a:p>
        </p:txBody>
      </p:sp>
      <p:sp>
        <p:nvSpPr>
          <p:cNvPr id="20" name="Text 16"/>
          <p:cNvSpPr/>
          <p:nvPr/>
        </p:nvSpPr>
        <p:spPr>
          <a:xfrm>
            <a:off x="4283075" y="4749800"/>
            <a:ext cx="4691380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Reach Us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C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1500000">
            <a:off x="6001385" y="586105"/>
            <a:ext cx="5621020" cy="6530340"/>
          </a:xfrm>
          <a:prstGeom prst="star4">
            <a:avLst/>
          </a:prstGeom>
          <a:solidFill>
            <a:srgbClr val="E8F87A">
              <a:alpha val="20000"/>
            </a:srgbClr>
          </a:solidFill>
          <a:ln/>
          <a:effectLst>
            <a:outerShdw sx="100000" sy="100000" kx="0" ky="0" algn="bl" rotWithShape="0" blurRad="50800" dist="26941" dir="2700000">
              <a:srgbClr val="ffffff">
                <a:alpha val="75000"/>
              </a:srgbClr>
            </a:outerShdw>
          </a:effectLst>
        </p:spPr>
      </p:sp>
      <p:sp>
        <p:nvSpPr>
          <p:cNvPr id="3" name="Text 1"/>
          <p:cNvSpPr/>
          <p:nvPr/>
        </p:nvSpPr>
        <p:spPr>
          <a:xfrm rot="1500000">
            <a:off x="6001385" y="586105"/>
            <a:ext cx="5621020" cy="65303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0" y="2879725"/>
            <a:ext cx="735330" cy="807720"/>
          </a:xfrm>
          <a:prstGeom prst="rect">
            <a:avLst/>
          </a:prstGeom>
          <a:solidFill>
            <a:srgbClr val="EAF982"/>
          </a:solidFill>
          <a:ln/>
        </p:spPr>
      </p:sp>
      <p:sp>
        <p:nvSpPr>
          <p:cNvPr id="5" name="Text 3"/>
          <p:cNvSpPr/>
          <p:nvPr/>
        </p:nvSpPr>
        <p:spPr>
          <a:xfrm>
            <a:off x="0" y="2879725"/>
            <a:ext cx="735330" cy="807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574397" y="2766695"/>
            <a:ext cx="5633720" cy="18326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Gateway Edge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970145" y="2200910"/>
            <a:ext cx="913765" cy="1131570"/>
          </a:xfrm>
          <a:prstGeom prst="star4">
            <a:avLst/>
          </a:prstGeom>
          <a:solidFill>
            <a:srgbClr val="ACD78E">
              <a:alpha val="70196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4970145" y="2200910"/>
            <a:ext cx="913765" cy="11315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820420" y="1602105"/>
            <a:ext cx="4822825" cy="38703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5000" dirty="0">
                <a:solidFill>
                  <a:srgbClr val="E8F8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pic>
        <p:nvPicPr>
          <p:cNvPr id="10" name="Image 0" descr="https://kimi-img.moonshot.cn/pub/slides/slides_tmpl/image/25-08-27-20:06:24-d2nf9g18bjvh7rlj0c3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34035"/>
            <a:ext cx="2377440" cy="3017875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C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04240" y="527685"/>
            <a:ext cx="10601960" cy="7054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Low-Cost Bulk SMS Voice Engine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 flipH="1">
            <a:off x="5381966" y="2678430"/>
            <a:ext cx="66969" cy="45720"/>
          </a:xfrm>
          <a:prstGeom prst="parallelogram">
            <a:avLst/>
          </a:prstGeom>
          <a:solidFill>
            <a:srgbClr val="C4E2A8"/>
          </a:solidFill>
          <a:ln/>
        </p:spPr>
      </p:sp>
      <p:sp>
        <p:nvSpPr>
          <p:cNvPr id="4" name="Text 2"/>
          <p:cNvSpPr/>
          <p:nvPr/>
        </p:nvSpPr>
        <p:spPr>
          <a:xfrm>
            <a:off x="5381966" y="2678430"/>
            <a:ext cx="66969" cy="45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 flipH="1">
            <a:off x="5442926" y="2678430"/>
            <a:ext cx="66969" cy="45720"/>
          </a:xfrm>
          <a:prstGeom prst="parallelogram">
            <a:avLst/>
          </a:prstGeom>
          <a:solidFill>
            <a:srgbClr val="EAF983">
              <a:alpha val="65098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5442926" y="2678430"/>
            <a:ext cx="66969" cy="45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7" name="Image 0" descr="https://kimi-img.moonshot.cn/pub/slides/slides_tmpl/image/25-08-27-20:06:24-d2nf9g18bjvh7rlj0c3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4443" y="-114455"/>
            <a:ext cx="1922439" cy="2440305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 flipH="1">
            <a:off x="5366022" y="4643763"/>
            <a:ext cx="66969" cy="45720"/>
          </a:xfrm>
          <a:prstGeom prst="parallelogram">
            <a:avLst/>
          </a:prstGeom>
          <a:solidFill>
            <a:srgbClr val="C4E2A8"/>
          </a:solidFill>
          <a:ln/>
        </p:spPr>
      </p:sp>
      <p:sp>
        <p:nvSpPr>
          <p:cNvPr id="9" name="Text 6"/>
          <p:cNvSpPr/>
          <p:nvPr/>
        </p:nvSpPr>
        <p:spPr>
          <a:xfrm>
            <a:off x="5366022" y="4643763"/>
            <a:ext cx="66969" cy="45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 flipH="1">
            <a:off x="5426982" y="4643763"/>
            <a:ext cx="66969" cy="45720"/>
          </a:xfrm>
          <a:prstGeom prst="parallelogram">
            <a:avLst/>
          </a:prstGeom>
          <a:solidFill>
            <a:srgbClr val="EAF983">
              <a:alpha val="65098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5426982" y="4643763"/>
            <a:ext cx="66969" cy="45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 flipH="1">
            <a:off x="4933677" y="6487188"/>
            <a:ext cx="109960" cy="45720"/>
          </a:xfrm>
          <a:prstGeom prst="parallelogram">
            <a:avLst/>
          </a:prstGeom>
          <a:solidFill>
            <a:srgbClr val="C4E2A8"/>
          </a:solidFill>
          <a:ln/>
        </p:spPr>
      </p:sp>
      <p:sp>
        <p:nvSpPr>
          <p:cNvPr id="13" name="Text 10"/>
          <p:cNvSpPr/>
          <p:nvPr/>
        </p:nvSpPr>
        <p:spPr>
          <a:xfrm>
            <a:off x="4933677" y="6487188"/>
            <a:ext cx="109960" cy="45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 flipH="1">
            <a:off x="4994637" y="6487188"/>
            <a:ext cx="109960" cy="45720"/>
          </a:xfrm>
          <a:prstGeom prst="parallelogram">
            <a:avLst/>
          </a:prstGeom>
          <a:solidFill>
            <a:srgbClr val="EAF983">
              <a:alpha val="65098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4994637" y="6487188"/>
            <a:ext cx="109960" cy="45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6" name="Image 1" descr="https://kimi-img.moonshot.cn/pub/slides/slides_tmpl/image/25-08-27-20:06:30-d2nf9hh8bjvh7rlj0ck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" y="1850390"/>
            <a:ext cx="6400800" cy="298450"/>
          </a:xfrm>
          <a:prstGeom prst="rect">
            <a:avLst/>
          </a:prstGeom>
        </p:spPr>
      </p:pic>
      <p:pic>
        <p:nvPicPr>
          <p:cNvPr id="17" name="Image 2" descr="https://kimi-img.moonshot.cn/pub/slides/slides_tmpl/image/25-08-27-20:06:30-d2nf9hh8bjvh7rlj0ck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760470"/>
            <a:ext cx="6400800" cy="298450"/>
          </a:xfrm>
          <a:prstGeom prst="rect">
            <a:avLst/>
          </a:prstGeom>
        </p:spPr>
      </p:pic>
      <p:pic>
        <p:nvPicPr>
          <p:cNvPr id="18" name="Image 3" descr="https://kimi-img.moonshot.cn/pub/slides/slides_tmpl/image/25-08-27-20:06:30-d2nf9hh8bjvh7rlj0ck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05" y="5572760"/>
            <a:ext cx="11099800" cy="517525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877122" y="1424256"/>
            <a:ext cx="5063129" cy="4432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Bulk SMS Delivery</a:t>
            </a:r>
            <a:endParaRPr lang="en-US" sz="1600" dirty="0"/>
          </a:p>
        </p:txBody>
      </p:sp>
      <p:sp>
        <p:nvSpPr>
          <p:cNvPr id="20" name="Text 14"/>
          <p:cNvSpPr/>
          <p:nvPr/>
        </p:nvSpPr>
        <p:spPr>
          <a:xfrm>
            <a:off x="643358" y="1850390"/>
            <a:ext cx="6102247" cy="12830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HighSpeedSMS specializes in delivering bulk SMS to major GSM and CDMA networks across India, ensuring high-speed and stable messaging for both alerts and marketing campaigns.</a:t>
            </a:r>
            <a:endParaRPr lang="en-US" sz="1600" dirty="0"/>
          </a:p>
        </p:txBody>
      </p:sp>
      <p:sp>
        <p:nvSpPr>
          <p:cNvPr id="21" name="Text 15"/>
          <p:cNvSpPr/>
          <p:nvPr/>
        </p:nvSpPr>
        <p:spPr>
          <a:xfrm>
            <a:off x="877122" y="3317150"/>
            <a:ext cx="5063129" cy="4432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Voice Call Campaigns</a:t>
            </a:r>
            <a:endParaRPr lang="en-US" sz="1600" dirty="0"/>
          </a:p>
        </p:txBody>
      </p:sp>
      <p:sp>
        <p:nvSpPr>
          <p:cNvPr id="22" name="Text 16"/>
          <p:cNvSpPr/>
          <p:nvPr/>
        </p:nvSpPr>
        <p:spPr>
          <a:xfrm>
            <a:off x="643526" y="3834806"/>
            <a:ext cx="6102247" cy="139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 addition to SMS, HighSpeedSMS offers automated pre-recorded voice call campaigns, enabling nationwide outreach and engagement for businesses and organizations.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877122" y="5233014"/>
            <a:ext cx="8313413" cy="4432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Multi-Server Routing</a:t>
            </a:r>
            <a:endParaRPr lang="en-US" sz="1600" dirty="0"/>
          </a:p>
        </p:txBody>
      </p:sp>
      <p:sp>
        <p:nvSpPr>
          <p:cNvPr id="24" name="Text 18"/>
          <p:cNvSpPr/>
          <p:nvPr/>
        </p:nvSpPr>
        <p:spPr>
          <a:xfrm>
            <a:off x="736763" y="5750670"/>
            <a:ext cx="10877767" cy="139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 platform uses multiple servers to handle transactional and promotional traffic, ensuring reliability and stability in message delivery, even during high-volume periods.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C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1500000">
            <a:off x="6001385" y="586105"/>
            <a:ext cx="5621020" cy="6530340"/>
          </a:xfrm>
          <a:prstGeom prst="star4">
            <a:avLst/>
          </a:prstGeom>
          <a:solidFill>
            <a:srgbClr val="E8F87A">
              <a:alpha val="20000"/>
            </a:srgbClr>
          </a:solidFill>
          <a:ln/>
          <a:effectLst>
            <a:outerShdw sx="100000" sy="100000" kx="0" ky="0" algn="bl" rotWithShape="0" blurRad="50800" dist="26941" dir="2700000">
              <a:srgbClr val="ffffff">
                <a:alpha val="75000"/>
              </a:srgbClr>
            </a:outerShdw>
          </a:effectLst>
        </p:spPr>
      </p:sp>
      <p:sp>
        <p:nvSpPr>
          <p:cNvPr id="3" name="Text 1"/>
          <p:cNvSpPr/>
          <p:nvPr/>
        </p:nvSpPr>
        <p:spPr>
          <a:xfrm rot="1500000">
            <a:off x="6001385" y="586105"/>
            <a:ext cx="5621020" cy="65303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0" y="2879725"/>
            <a:ext cx="735330" cy="807720"/>
          </a:xfrm>
          <a:prstGeom prst="rect">
            <a:avLst/>
          </a:prstGeom>
          <a:solidFill>
            <a:srgbClr val="EAF982"/>
          </a:solidFill>
          <a:ln/>
        </p:spPr>
      </p:sp>
      <p:sp>
        <p:nvSpPr>
          <p:cNvPr id="5" name="Text 3"/>
          <p:cNvSpPr/>
          <p:nvPr/>
        </p:nvSpPr>
        <p:spPr>
          <a:xfrm>
            <a:off x="0" y="2879725"/>
            <a:ext cx="735330" cy="807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574397" y="2766695"/>
            <a:ext cx="5633720" cy="18326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Core Offers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970145" y="2200910"/>
            <a:ext cx="913765" cy="1131570"/>
          </a:xfrm>
          <a:prstGeom prst="star4">
            <a:avLst/>
          </a:prstGeom>
          <a:solidFill>
            <a:srgbClr val="ACD78E">
              <a:alpha val="70196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4970145" y="2200910"/>
            <a:ext cx="913765" cy="11315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820420" y="1602105"/>
            <a:ext cx="4822825" cy="38703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5000" dirty="0">
                <a:solidFill>
                  <a:srgbClr val="E8F8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pic>
        <p:nvPicPr>
          <p:cNvPr id="10" name="Image 0" descr="https://kimi-img.moonshot.cn/pub/slides/slides_tmpl/image/25-08-27-20:06:24-d2nf9g18bjvh7rlj0c3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34035"/>
            <a:ext cx="2377440" cy="3017875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7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6:23-d2nf9fp8bjvh7rlj0c2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7708" y="530860"/>
            <a:ext cx="437429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90245" y="742315"/>
            <a:ext cx="3440430" cy="2736215"/>
          </a:xfrm>
          <a:prstGeom prst="rect">
            <a:avLst/>
          </a:prstGeom>
          <a:solidFill>
            <a:srgbClr val="FFFCF2"/>
          </a:solidFill>
          <a:ln/>
        </p:spPr>
      </p:sp>
      <p:sp>
        <p:nvSpPr>
          <p:cNvPr id="4" name="Text 1"/>
          <p:cNvSpPr/>
          <p:nvPr/>
        </p:nvSpPr>
        <p:spPr>
          <a:xfrm>
            <a:off x="690245" y="742315"/>
            <a:ext cx="3440430" cy="27362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690245" y="699135"/>
            <a:ext cx="3425190" cy="635635"/>
          </a:xfrm>
          <a:prstGeom prst="rect">
            <a:avLst/>
          </a:prstGeom>
          <a:solidFill>
            <a:srgbClr val="FBF7E6"/>
          </a:solidFill>
          <a:ln w="31750">
            <a:solidFill>
              <a:srgbClr val="604808"/>
            </a:solidFill>
            <a:prstDash val="sysDot"/>
          </a:ln>
        </p:spPr>
      </p:sp>
      <p:sp>
        <p:nvSpPr>
          <p:cNvPr id="6" name="Text 3"/>
          <p:cNvSpPr/>
          <p:nvPr/>
        </p:nvSpPr>
        <p:spPr>
          <a:xfrm>
            <a:off x="690245" y="699135"/>
            <a:ext cx="3425190" cy="6356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46710" y="247015"/>
            <a:ext cx="695325" cy="861060"/>
          </a:xfrm>
          <a:prstGeom prst="star4">
            <a:avLst/>
          </a:prstGeom>
          <a:solidFill>
            <a:srgbClr val="ACD78E"/>
          </a:solidFill>
          <a:ln/>
        </p:spPr>
      </p:sp>
      <p:sp>
        <p:nvSpPr>
          <p:cNvPr id="8" name="Text 5"/>
          <p:cNvSpPr/>
          <p:nvPr/>
        </p:nvSpPr>
        <p:spPr>
          <a:xfrm>
            <a:off x="346710" y="247015"/>
            <a:ext cx="695325" cy="86106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4657090" y="742315"/>
            <a:ext cx="3440430" cy="2736215"/>
          </a:xfrm>
          <a:prstGeom prst="rect">
            <a:avLst/>
          </a:prstGeom>
          <a:solidFill>
            <a:srgbClr val="FFFCF2"/>
          </a:solidFill>
          <a:ln/>
        </p:spPr>
      </p:sp>
      <p:sp>
        <p:nvSpPr>
          <p:cNvPr id="10" name="Text 7"/>
          <p:cNvSpPr/>
          <p:nvPr/>
        </p:nvSpPr>
        <p:spPr>
          <a:xfrm>
            <a:off x="4657090" y="742315"/>
            <a:ext cx="3440430" cy="27362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4657090" y="742315"/>
            <a:ext cx="3425190" cy="635635"/>
          </a:xfrm>
          <a:prstGeom prst="rect">
            <a:avLst/>
          </a:prstGeom>
          <a:solidFill>
            <a:srgbClr val="FBF7E6"/>
          </a:solidFill>
          <a:ln w="31750">
            <a:solidFill>
              <a:srgbClr val="604808"/>
            </a:solidFill>
            <a:prstDash val="sysDot"/>
          </a:ln>
        </p:spPr>
      </p:sp>
      <p:sp>
        <p:nvSpPr>
          <p:cNvPr id="12" name="Text 9"/>
          <p:cNvSpPr/>
          <p:nvPr/>
        </p:nvSpPr>
        <p:spPr>
          <a:xfrm>
            <a:off x="4657090" y="742315"/>
            <a:ext cx="3425190" cy="6356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4313555" y="290195"/>
            <a:ext cx="695325" cy="861060"/>
          </a:xfrm>
          <a:prstGeom prst="star4">
            <a:avLst/>
          </a:prstGeom>
          <a:solidFill>
            <a:srgbClr val="ACD78E"/>
          </a:solidFill>
          <a:ln/>
        </p:spPr>
      </p:sp>
      <p:sp>
        <p:nvSpPr>
          <p:cNvPr id="14" name="Text 11"/>
          <p:cNvSpPr/>
          <p:nvPr/>
        </p:nvSpPr>
        <p:spPr>
          <a:xfrm>
            <a:off x="4313555" y="290195"/>
            <a:ext cx="695325" cy="86106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690245" y="3761740"/>
            <a:ext cx="3440430" cy="2780030"/>
          </a:xfrm>
          <a:prstGeom prst="rect">
            <a:avLst/>
          </a:prstGeom>
          <a:solidFill>
            <a:srgbClr val="FFFCF2"/>
          </a:solidFill>
          <a:ln/>
        </p:spPr>
      </p:sp>
      <p:sp>
        <p:nvSpPr>
          <p:cNvPr id="16" name="Text 13"/>
          <p:cNvSpPr/>
          <p:nvPr/>
        </p:nvSpPr>
        <p:spPr>
          <a:xfrm>
            <a:off x="690245" y="3761740"/>
            <a:ext cx="3440430" cy="27800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690245" y="3761740"/>
            <a:ext cx="3425190" cy="635635"/>
          </a:xfrm>
          <a:prstGeom prst="rect">
            <a:avLst/>
          </a:prstGeom>
          <a:solidFill>
            <a:srgbClr val="FBF7E6"/>
          </a:solidFill>
          <a:ln w="31750">
            <a:solidFill>
              <a:srgbClr val="604808"/>
            </a:solidFill>
            <a:prstDash val="sysDot"/>
          </a:ln>
        </p:spPr>
      </p:sp>
      <p:sp>
        <p:nvSpPr>
          <p:cNvPr id="18" name="Text 15"/>
          <p:cNvSpPr/>
          <p:nvPr/>
        </p:nvSpPr>
        <p:spPr>
          <a:xfrm>
            <a:off x="690245" y="3761740"/>
            <a:ext cx="3425190" cy="6356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346710" y="3309620"/>
            <a:ext cx="695325" cy="861060"/>
          </a:xfrm>
          <a:prstGeom prst="star4">
            <a:avLst/>
          </a:prstGeom>
          <a:solidFill>
            <a:srgbClr val="ACD78E"/>
          </a:solidFill>
          <a:ln/>
        </p:spPr>
      </p:sp>
      <p:sp>
        <p:nvSpPr>
          <p:cNvPr id="20" name="Text 17"/>
          <p:cNvSpPr/>
          <p:nvPr/>
        </p:nvSpPr>
        <p:spPr>
          <a:xfrm>
            <a:off x="346710" y="3309620"/>
            <a:ext cx="695325" cy="86106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4657090" y="3804920"/>
            <a:ext cx="3440430" cy="2780665"/>
          </a:xfrm>
          <a:prstGeom prst="rect">
            <a:avLst/>
          </a:prstGeom>
          <a:solidFill>
            <a:srgbClr val="FFFCF2"/>
          </a:solidFill>
          <a:ln/>
        </p:spPr>
      </p:sp>
      <p:sp>
        <p:nvSpPr>
          <p:cNvPr id="22" name="Text 19"/>
          <p:cNvSpPr/>
          <p:nvPr/>
        </p:nvSpPr>
        <p:spPr>
          <a:xfrm>
            <a:off x="4657090" y="3804920"/>
            <a:ext cx="3440430" cy="27806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4657090" y="3804920"/>
            <a:ext cx="3425190" cy="635635"/>
          </a:xfrm>
          <a:prstGeom prst="rect">
            <a:avLst/>
          </a:prstGeom>
          <a:solidFill>
            <a:srgbClr val="FBF7E6"/>
          </a:solidFill>
          <a:ln w="31750">
            <a:solidFill>
              <a:srgbClr val="604808"/>
            </a:solidFill>
            <a:prstDash val="sysDot"/>
          </a:ln>
        </p:spPr>
      </p:sp>
      <p:sp>
        <p:nvSpPr>
          <p:cNvPr id="24" name="Text 21"/>
          <p:cNvSpPr/>
          <p:nvPr/>
        </p:nvSpPr>
        <p:spPr>
          <a:xfrm>
            <a:off x="4657090" y="3804920"/>
            <a:ext cx="3425190" cy="6356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5" name="Shape 22"/>
          <p:cNvSpPr/>
          <p:nvPr/>
        </p:nvSpPr>
        <p:spPr>
          <a:xfrm>
            <a:off x="4313555" y="3352800"/>
            <a:ext cx="695325" cy="861060"/>
          </a:xfrm>
          <a:prstGeom prst="star4">
            <a:avLst/>
          </a:prstGeom>
          <a:solidFill>
            <a:srgbClr val="ACD78E"/>
          </a:solidFill>
          <a:ln/>
        </p:spPr>
      </p:sp>
      <p:sp>
        <p:nvSpPr>
          <p:cNvPr id="26" name="Text 23"/>
          <p:cNvSpPr/>
          <p:nvPr/>
        </p:nvSpPr>
        <p:spPr>
          <a:xfrm>
            <a:off x="4313555" y="3352800"/>
            <a:ext cx="695325" cy="86106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8453755" y="513715"/>
            <a:ext cx="3495675" cy="11620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SMS Voice API Reseller Bundle</a:t>
            </a:r>
            <a:endParaRPr lang="en-US" sz="1600" dirty="0"/>
          </a:p>
        </p:txBody>
      </p:sp>
      <p:pic>
        <p:nvPicPr>
          <p:cNvPr id="28" name="Image 1" descr="https://kimi-img.moonshot.cn/pub/slides/slides_tmpl/image/25-08-27-20:06:24-d2nf9g18bjvh7rlj0c3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540" y="4658995"/>
            <a:ext cx="1922439" cy="2440305"/>
          </a:xfrm>
          <a:prstGeom prst="rect">
            <a:avLst/>
          </a:prstGeom>
        </p:spPr>
      </p:pic>
      <p:sp>
        <p:nvSpPr>
          <p:cNvPr id="29" name="Text 25"/>
          <p:cNvSpPr/>
          <p:nvPr/>
        </p:nvSpPr>
        <p:spPr>
          <a:xfrm>
            <a:off x="908049" y="789623"/>
            <a:ext cx="3154046" cy="4578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High-Speed Bulk SMS</a:t>
            </a:r>
            <a:endParaRPr lang="en-US" sz="1600" dirty="0"/>
          </a:p>
        </p:txBody>
      </p:sp>
      <p:sp>
        <p:nvSpPr>
          <p:cNvPr id="30" name="Text 26"/>
          <p:cNvSpPr/>
          <p:nvPr/>
        </p:nvSpPr>
        <p:spPr>
          <a:xfrm>
            <a:off x="777240" y="1596390"/>
            <a:ext cx="3284855" cy="17125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HighSpeedSMS provides high-speed bulk SMS services, ideal for sending alerts, notifications, and marketing messages to large audiences quickly and efficiently.</a:t>
            </a:r>
            <a:endParaRPr lang="en-US" sz="1600" dirty="0"/>
          </a:p>
        </p:txBody>
      </p:sp>
      <p:sp>
        <p:nvSpPr>
          <p:cNvPr id="31" name="Text 27"/>
          <p:cNvSpPr/>
          <p:nvPr/>
        </p:nvSpPr>
        <p:spPr>
          <a:xfrm>
            <a:off x="4874895" y="795337"/>
            <a:ext cx="3207385" cy="4578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Voice Call Campaigns</a:t>
            </a:r>
            <a:endParaRPr lang="en-US" sz="1600" dirty="0"/>
          </a:p>
        </p:txBody>
      </p:sp>
      <p:sp>
        <p:nvSpPr>
          <p:cNvPr id="32" name="Text 28"/>
          <p:cNvSpPr/>
          <p:nvPr/>
        </p:nvSpPr>
        <p:spPr>
          <a:xfrm>
            <a:off x="4728210" y="1591310"/>
            <a:ext cx="3284855" cy="17672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Automated voice call campaigns allow businesses to broadcast pre-recorded messages nationwide, enhancing customer engagement and communication.</a:t>
            </a:r>
            <a:endParaRPr lang="en-US" sz="1600" dirty="0"/>
          </a:p>
        </p:txBody>
      </p:sp>
      <p:sp>
        <p:nvSpPr>
          <p:cNvPr id="33" name="Text 29"/>
          <p:cNvSpPr/>
          <p:nvPr/>
        </p:nvSpPr>
        <p:spPr>
          <a:xfrm>
            <a:off x="850899" y="3863975"/>
            <a:ext cx="3268345" cy="4578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WebSMS API</a:t>
            </a:r>
            <a:endParaRPr lang="en-US" sz="1600" dirty="0"/>
          </a:p>
        </p:txBody>
      </p:sp>
      <p:sp>
        <p:nvSpPr>
          <p:cNvPr id="34" name="Text 30"/>
          <p:cNvSpPr/>
          <p:nvPr/>
        </p:nvSpPr>
        <p:spPr>
          <a:xfrm>
            <a:off x="777240" y="4658995"/>
            <a:ext cx="3284855" cy="1800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 WebSMS API supports sender IDs, delivery receipts, and bulk uploads via CSV/XLS, making it easy for developers to integrate messaging capabilities into their applications.</a:t>
            </a:r>
            <a:endParaRPr lang="en-US" sz="1600" dirty="0"/>
          </a:p>
        </p:txBody>
      </p:sp>
      <p:sp>
        <p:nvSpPr>
          <p:cNvPr id="35" name="Text 31"/>
          <p:cNvSpPr/>
          <p:nvPr/>
        </p:nvSpPr>
        <p:spPr>
          <a:xfrm>
            <a:off x="4874895" y="3863975"/>
            <a:ext cx="3207385" cy="4578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Reseller Plans</a:t>
            </a:r>
            <a:endParaRPr lang="en-US" sz="1600" dirty="0"/>
          </a:p>
        </p:txBody>
      </p:sp>
      <p:sp>
        <p:nvSpPr>
          <p:cNvPr id="36" name="Text 32"/>
          <p:cNvSpPr/>
          <p:nvPr/>
        </p:nvSpPr>
        <p:spPr>
          <a:xfrm>
            <a:off x="4744085" y="4702175"/>
            <a:ext cx="3284855" cy="17672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HighSpeedSMS offers white-label and scalable reseller plans, enabling businesses to provide messaging services to their clients under their own brand.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C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1500000">
            <a:off x="6001385" y="586105"/>
            <a:ext cx="5621020" cy="6530340"/>
          </a:xfrm>
          <a:prstGeom prst="star4">
            <a:avLst/>
          </a:prstGeom>
          <a:solidFill>
            <a:srgbClr val="E8F87A">
              <a:alpha val="20000"/>
            </a:srgbClr>
          </a:solidFill>
          <a:ln/>
          <a:effectLst>
            <a:outerShdw sx="100000" sy="100000" kx="0" ky="0" algn="bl" rotWithShape="0" blurRad="50800" dist="26941" dir="2700000">
              <a:srgbClr val="ffffff">
                <a:alpha val="75000"/>
              </a:srgbClr>
            </a:outerShdw>
          </a:effectLst>
        </p:spPr>
      </p:sp>
      <p:sp>
        <p:nvSpPr>
          <p:cNvPr id="3" name="Text 1"/>
          <p:cNvSpPr/>
          <p:nvPr/>
        </p:nvSpPr>
        <p:spPr>
          <a:xfrm rot="1500000">
            <a:off x="6001385" y="586105"/>
            <a:ext cx="5621020" cy="65303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0" y="2879725"/>
            <a:ext cx="735330" cy="807720"/>
          </a:xfrm>
          <a:prstGeom prst="rect">
            <a:avLst/>
          </a:prstGeom>
          <a:solidFill>
            <a:srgbClr val="EAF982"/>
          </a:solidFill>
          <a:ln/>
        </p:spPr>
      </p:sp>
      <p:sp>
        <p:nvSpPr>
          <p:cNvPr id="5" name="Text 3"/>
          <p:cNvSpPr/>
          <p:nvPr/>
        </p:nvSpPr>
        <p:spPr>
          <a:xfrm>
            <a:off x="0" y="2879725"/>
            <a:ext cx="735330" cy="807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574397" y="2766695"/>
            <a:ext cx="5633720" cy="18326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Value Points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970145" y="2200910"/>
            <a:ext cx="913765" cy="1131570"/>
          </a:xfrm>
          <a:prstGeom prst="star4">
            <a:avLst/>
          </a:prstGeom>
          <a:solidFill>
            <a:srgbClr val="ACD78E">
              <a:alpha val="70196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4970145" y="2200910"/>
            <a:ext cx="913765" cy="11315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820420" y="1602105"/>
            <a:ext cx="4822825" cy="38703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5000" dirty="0">
                <a:solidFill>
                  <a:srgbClr val="E8F87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pic>
        <p:nvPicPr>
          <p:cNvPr id="10" name="Image 0" descr="https://kimi-img.moonshot.cn/pub/slides/slides_tmpl/image/25-08-27-20:06:24-d2nf9g18bjvh7rlj0c3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34035"/>
            <a:ext cx="2377440" cy="3017875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C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26045" y="549275"/>
            <a:ext cx="3993515" cy="5703570"/>
          </a:xfrm>
          <a:prstGeom prst="rect">
            <a:avLst/>
          </a:prstGeom>
          <a:solidFill>
            <a:srgbClr val="C4E2A8"/>
          </a:solidFill>
          <a:ln/>
        </p:spPr>
      </p:sp>
      <p:sp>
        <p:nvSpPr>
          <p:cNvPr id="3" name="Text 1"/>
          <p:cNvSpPr/>
          <p:nvPr/>
        </p:nvSpPr>
        <p:spPr>
          <a:xfrm>
            <a:off x="7726045" y="549275"/>
            <a:ext cx="3993515" cy="57035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519430" y="566420"/>
            <a:ext cx="7701915" cy="552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Speed Stability Insight Flexibility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19430" y="1458595"/>
            <a:ext cx="467360" cy="633730"/>
          </a:xfrm>
          <a:prstGeom prst="star4">
            <a:avLst/>
          </a:prstGeom>
          <a:solidFill>
            <a:srgbClr val="E8F87A"/>
          </a:solidFill>
          <a:ln/>
          <a:effectLst>
            <a:outerShdw sx="100000" sy="100000" kx="0" ky="0" algn="bl" rotWithShape="0" blurRad="50800" dist="53882" dir="2700000">
              <a:srgbClr val="c4e2a8">
                <a:alpha val="100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519430" y="1458595"/>
            <a:ext cx="467360" cy="633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581525" y="3740727"/>
            <a:ext cx="6099175" cy="2507673"/>
          </a:xfrm>
          <a:prstGeom prst="rect">
            <a:avLst/>
          </a:prstGeom>
          <a:solidFill>
            <a:srgbClr val="E8F87A">
              <a:alpha val="61961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4581525" y="3740727"/>
            <a:ext cx="6099175" cy="2507673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9" name="Image 0" descr="https://kimi-img.moonshot.cn/pub/slides/slides_tmpl/image/25-08-27-20:06:24-d2nf9g18bjvh7rlj0c3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1292" y="599845"/>
            <a:ext cx="2965880" cy="3764827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986790" y="1576070"/>
            <a:ext cx="3396615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Multi-Server Reliability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682625" y="2220595"/>
            <a:ext cx="3492500" cy="1651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HighSpeedSMS uses multi-server routing to ensure high uptime and reliable message delivery, even during peak times, providing businesses with a stable communication platform.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4834212" y="4082415"/>
            <a:ext cx="5207625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Real-Time Reporting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4850447" y="4612322"/>
            <a:ext cx="5561330" cy="10922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6048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Real-time delivery reports and CSV downloads offer businesses deep insights into message delivery status, helping them optimize their campaigns and improve engagement.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HighSpeedSMS Edge</dc:title>
  <dc:subject>HighSpeedSMS Edge</dc:subject>
  <dc:creator>Kimi</dc:creator>
  <cp:lastModifiedBy>Kimi</cp:lastModifiedBy>
  <cp:revision>1</cp:revision>
  <dcterms:created xsi:type="dcterms:W3CDTF">2025-11-18T09:33:04Z</dcterms:created>
  <dcterms:modified xsi:type="dcterms:W3CDTF">2025-11-18T09:33:04Z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{"Label":"HighSpeedSMS Edge","ContentProducer":"001191110108MACG2KBH8F10000","ProduceID":"d4e3oq7qmogkapo76fgg","ReservedCode1":"","ContentPropagator":"001191110108MACG2KBH8F20000","PropagateID":"d4e3oq7qmogkapo76fgg","ReservedCode2":""}</vt:lpwstr>
  </property>
</Properties>
</file>